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6" r:id="rId5"/>
    <p:sldId id="304" r:id="rId6"/>
    <p:sldId id="300" r:id="rId7"/>
    <p:sldId id="261" r:id="rId8"/>
    <p:sldId id="268" r:id="rId9"/>
    <p:sldId id="303" r:id="rId10"/>
    <p:sldId id="286" r:id="rId11"/>
    <p:sldId id="262" r:id="rId12"/>
    <p:sldId id="270" r:id="rId13"/>
    <p:sldId id="296" r:id="rId14"/>
    <p:sldId id="306" r:id="rId15"/>
    <p:sldId id="275" r:id="rId16"/>
    <p:sldId id="276" r:id="rId17"/>
    <p:sldId id="280" r:id="rId18"/>
    <p:sldId id="291" r:id="rId19"/>
    <p:sldId id="294" r:id="rId20"/>
    <p:sldId id="290" r:id="rId21"/>
    <p:sldId id="293" r:id="rId22"/>
    <p:sldId id="288" r:id="rId23"/>
    <p:sldId id="299" r:id="rId24"/>
    <p:sldId id="285" r:id="rId25"/>
    <p:sldId id="284" r:id="rId26"/>
    <p:sldId id="297" r:id="rId27"/>
    <p:sldId id="287" r:id="rId28"/>
    <p:sldId id="301" r:id="rId29"/>
    <p:sldId id="283" r:id="rId30"/>
    <p:sldId id="305" r:id="rId3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33CCCC"/>
    <a:srgbClr val="996633"/>
    <a:srgbClr val="3333CC"/>
    <a:srgbClr val="99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4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A92F22-9BE0-45B4-A14A-ECD94B49A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064BAE1-FC5A-4BEC-A667-B2EEE3AD5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8ED9B4-ED47-41C1-BB58-8CB3DBAD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4EC-1672-428E-9B5E-15B8AE8BDD9C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3A7D51-EEFA-425B-B8CF-78A2368E2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9D72B0-8A59-41AF-BEA7-73CCAC11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5D9C-B366-4A11-861E-65D39ED8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37C5B0-CE76-4565-9BA8-48DA52D6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D8C483-3C62-4A08-A8F0-E841A20C0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3B0AF3-E40C-423E-860B-5125F328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4EC-1672-428E-9B5E-15B8AE8BDD9C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358674-2BF8-4D80-AC21-6932DEB6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234590-D685-4F26-AEB4-1A6422673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5D9C-B366-4A11-861E-65D39ED8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8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FCAA7ED-62BA-47B4-ADA9-66D42382EC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6BF31E-3111-4FEF-865D-606F10061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8DD181-4565-412D-9F79-B9F90CA1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4EC-1672-428E-9B5E-15B8AE8BDD9C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CF714B-7AB1-4F98-9397-C62E2C49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C906A9-0C49-4646-A88B-03C22D5D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5D9C-B366-4A11-861E-65D39ED8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8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37F5C3-1327-402D-99DA-0BBD7056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FBDE-2D29-4B34-B060-E8110A750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1C67FE-81C0-4FB4-9D3D-BA6BA828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4EC-1672-428E-9B5E-15B8AE8BDD9C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635630-7062-4BEA-A9B7-20E476F97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98DBB4-B302-4EC6-AD4C-19B5CD61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5D9C-B366-4A11-861E-65D39ED8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8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A75918-9DAA-4F5D-8AF7-0479DF639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2556DBE-AE77-41A4-A779-66B6AE9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FDFE3E-5429-4F9C-91ED-4E1309119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4EC-1672-428E-9B5E-15B8AE8BDD9C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ED653A-B9FC-49EE-875B-6C4FAFF8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E9C913-66F7-47C0-AAB5-DDD863C8A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5D9C-B366-4A11-861E-65D39ED8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7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019362-E620-42CC-BF67-88B9079A7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67C1B8-B759-4522-80C2-9DDF44ABF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A73BFED-0F06-47DE-9856-DBA6BAA80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3C7DC6F-8652-42AD-A7A5-2D7E514D7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4EC-1672-428E-9B5E-15B8AE8BDD9C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2482B8-C9AA-4054-BDF9-7AC3E994F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8CC57C7-095D-4624-A7D0-15CE7E49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5D9C-B366-4A11-861E-65D39ED8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5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713156-4D7C-476B-844B-D2913D80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518FE1-2C2C-48D9-8CF8-BBB790329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1FD023-803E-41DF-A8E6-B44DFB539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BDBCDB8-494C-49BA-9323-7E805BD4F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060FFED-3802-4FA3-8303-AA8D2FD81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C23572-B1AB-4BC1-A9AB-C203C5D6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4EC-1672-428E-9B5E-15B8AE8BDD9C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0EB6AA3-B77C-4BDC-AC77-9E3D314E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75A90C4-CDFA-47EE-8370-8552B136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5D9C-B366-4A11-861E-65D39ED8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9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5E75A0-7597-4CAC-8789-B85C5661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5B3D121-0EE8-463C-993D-39F472735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4EC-1672-428E-9B5E-15B8AE8BDD9C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4361918-AAB8-4F8D-BCF1-E9DF5E91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0F34E9F-AA70-47EE-B15E-C406E1B2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5D9C-B366-4A11-861E-65D39ED8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0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8494E0D-8FC1-4BAC-9AD7-C402EE645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4EC-1672-428E-9B5E-15B8AE8BDD9C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B35208A-50A6-45CE-9D96-7D4787359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370AE4C-DF3A-4A5A-8859-1FBA7065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5D9C-B366-4A11-861E-65D39ED8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8CD32F-6DBC-454F-B30D-652F3A712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0E5A41-481C-4F02-8F03-75512B75E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1C75CB2-04B7-429E-9F80-93CB6627C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EFDBA2-B19E-44CF-BB1B-CC6469760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4EC-1672-428E-9B5E-15B8AE8BDD9C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7B2077-8133-4990-A9DD-8585BD5CA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F54BBB-8C15-48B6-AA92-1BFC53A1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5D9C-B366-4A11-861E-65D39ED8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2D2C61-14EE-4DF6-9C67-DD98A8E38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4D58FA4-45D0-4170-BC9E-DB9839676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E42B70-D582-417F-A85C-A2E2B5061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281BFC-CAB7-44EE-8526-8A2C646AE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4EC-1672-428E-9B5E-15B8AE8BDD9C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99FD91-553C-490D-9694-26C388FB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4C5E6D-C866-47D6-B11C-1689D75A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65D9C-B366-4A11-861E-65D39ED8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9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0F618BB-D58F-40C3-8978-29F174246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A5A392-2A6E-42C7-9F7E-5AD84DE94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1071FA-755C-4C48-AFAE-F417DDC81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134EC-1672-428E-9B5E-15B8AE8BDD9C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3B0C2F-2461-4039-8FE1-37332C0B0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F1860D-CE0B-46DF-B166-02F68BFDC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65D9C-B366-4A11-861E-65D39ED80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5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Pa-SmlpVP8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8mFrqlkUI0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85D72B5-A959-41B6-B481-1C3EEB60C92F}"/>
              </a:ext>
            </a:extLst>
          </p:cNvPr>
          <p:cNvSpPr/>
          <p:nvPr/>
        </p:nvSpPr>
        <p:spPr>
          <a:xfrm>
            <a:off x="2394559" y="1016277"/>
            <a:ext cx="9224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AYA 2020 CONVENTION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E641BC-3337-431F-9AA2-36FCE4D6A2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6" y="2005274"/>
            <a:ext cx="3699228" cy="3769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8F318D-7D9D-4D63-9B96-D23DF8FD8337}"/>
              </a:ext>
            </a:extLst>
          </p:cNvPr>
          <p:cNvSpPr txBox="1"/>
          <p:nvPr/>
        </p:nvSpPr>
        <p:spPr>
          <a:xfrm>
            <a:off x="4634629" y="2756719"/>
            <a:ext cx="6463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May 11-15, 2020</a:t>
            </a:r>
          </a:p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Fredericksburg, Texas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57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Image result for fredericksburg inn &amp; suites">
            <a:extLst>
              <a:ext uri="{FF2B5EF4-FFF2-40B4-BE49-F238E27FC236}">
                <a16:creationId xmlns="" xmlns:a16="http://schemas.microsoft.com/office/drawing/2014/main" id="{3AD9DAC1-C62E-4C69-B304-2A9A72A9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6" y="1144371"/>
            <a:ext cx="7323859" cy="548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33A5B97-0D18-4EF3-9A26-BC9D5B1A7240}"/>
              </a:ext>
            </a:extLst>
          </p:cNvPr>
          <p:cNvSpPr txBox="1"/>
          <p:nvPr/>
        </p:nvSpPr>
        <p:spPr>
          <a:xfrm>
            <a:off x="520136" y="-60047"/>
            <a:ext cx="66543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Deutsche Uncialis" panose="02000503020000020004" pitchFamily="2" charset="0"/>
              </a:rPr>
              <a:t>Overflow Hotel –</a:t>
            </a:r>
          </a:p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Deutsche Uncialis" panose="02000503020000020004" pitchFamily="2" charset="0"/>
              </a:rPr>
              <a:t>Fredericksburg Inn &amp; Suites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Deutsche Uncialis" panose="0200050302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670DDC6-7453-4510-BE52-6F5F8271136D}"/>
              </a:ext>
            </a:extLst>
          </p:cNvPr>
          <p:cNvSpPr txBox="1"/>
          <p:nvPr/>
        </p:nvSpPr>
        <p:spPr>
          <a:xfrm>
            <a:off x="7587814" y="3625399"/>
            <a:ext cx="452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Deutsche Uncialis" panose="02000503020000020004" pitchFamily="2" charset="0"/>
              </a:rPr>
              <a:t>2 blocks from main street</a:t>
            </a:r>
          </a:p>
        </p:txBody>
      </p:sp>
      <p:pic>
        <p:nvPicPr>
          <p:cNvPr id="25608" name="Picture 8" descr="Image result for fredericksburg inn &amp; suites">
            <a:extLst>
              <a:ext uri="{FF2B5EF4-FFF2-40B4-BE49-F238E27FC236}">
                <a16:creationId xmlns="" xmlns:a16="http://schemas.microsoft.com/office/drawing/2014/main" id="{74ECEF79-4BC2-4D45-B4B8-7FEED08F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27" y="4654101"/>
            <a:ext cx="4682773" cy="197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Image result for fredericksburg inn &amp; suites">
            <a:extLst>
              <a:ext uri="{FF2B5EF4-FFF2-40B4-BE49-F238E27FC236}">
                <a16:creationId xmlns="" xmlns:a16="http://schemas.microsoft.com/office/drawing/2014/main" id="{9A72D829-FDF0-43A6-A53B-6F1B35F0E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935" y="228353"/>
            <a:ext cx="4129643" cy="305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62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F33428-EE4D-4FF7-9438-BF4181C29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3333CC"/>
                </a:solidFill>
                <a:latin typeface="Deutsche Uncialis" panose="02000503020000020004" pitchFamily="2" charset="0"/>
              </a:rPr>
              <a:t>Things to Do, Places to Go, People to See</a:t>
            </a:r>
            <a:br>
              <a:rPr lang="en-US" sz="4000" dirty="0">
                <a:solidFill>
                  <a:srgbClr val="3333CC"/>
                </a:solidFill>
                <a:latin typeface="Deutsche Uncialis" panose="02000503020000020004" pitchFamily="2" charset="0"/>
              </a:rPr>
            </a:br>
            <a:r>
              <a:rPr lang="en-US" sz="4000" dirty="0">
                <a:solidFill>
                  <a:srgbClr val="3333CC"/>
                </a:solidFill>
                <a:latin typeface="Deutsche Uncialis" panose="02000503020000020004" pitchFamily="2" charset="0"/>
              </a:rPr>
              <a:t>in the Texas Hill Country!</a:t>
            </a:r>
          </a:p>
        </p:txBody>
      </p:sp>
      <p:pic>
        <p:nvPicPr>
          <p:cNvPr id="4" name="Picture 2" descr="Image result for texas bluebonnets">
            <a:extLst>
              <a:ext uri="{FF2B5EF4-FFF2-40B4-BE49-F238E27FC236}">
                <a16:creationId xmlns="" xmlns:a16="http://schemas.microsoft.com/office/drawing/2014/main" id="{E7D502B8-6ACA-4231-A086-D4193DD73F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423" y="1831888"/>
            <a:ext cx="7741154" cy="48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661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fredericksburg texas airport">
            <a:extLst>
              <a:ext uri="{FF2B5EF4-FFF2-40B4-BE49-F238E27FC236}">
                <a16:creationId xmlns="" xmlns:a16="http://schemas.microsoft.com/office/drawing/2014/main" id="{ADB19CD8-8F56-4A40-AF91-82619844CC0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34" y="2260127"/>
            <a:ext cx="70770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pioneer museum fredericksburg texas">
            <a:extLst>
              <a:ext uri="{FF2B5EF4-FFF2-40B4-BE49-F238E27FC236}">
                <a16:creationId xmlns="" xmlns:a16="http://schemas.microsoft.com/office/drawing/2014/main" id="{B90107C7-354C-4D47-92C7-C1C77CA8B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55" y="186002"/>
            <a:ext cx="5419049" cy="361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E5E08D8-F4EF-4F79-ACF6-866964E9E0DE}"/>
              </a:ext>
            </a:extLst>
          </p:cNvPr>
          <p:cNvSpPr/>
          <p:nvPr/>
        </p:nvSpPr>
        <p:spPr>
          <a:xfrm>
            <a:off x="622205" y="818567"/>
            <a:ext cx="52869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Deutsche Uncialis" panose="02000503020000020004" pitchFamily="2" charset="0"/>
              </a:rPr>
              <a:t>National Museum </a:t>
            </a:r>
          </a:p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Deutsche Uncialis" panose="02000503020000020004" pitchFamily="2" charset="0"/>
              </a:rPr>
              <a:t>of the Pacific War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78B5675-3681-48AF-8209-D0B0F72ECF29}"/>
              </a:ext>
            </a:extLst>
          </p:cNvPr>
          <p:cNvSpPr txBox="1"/>
          <p:nvPr/>
        </p:nvSpPr>
        <p:spPr>
          <a:xfrm>
            <a:off x="7675266" y="3797029"/>
            <a:ext cx="4075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Deutsche Uncialis" panose="02000503020000020004" pitchFamily="2" charset="0"/>
              </a:rPr>
              <a:t>Pioneer Museum</a:t>
            </a:r>
          </a:p>
        </p:txBody>
      </p:sp>
    </p:spTree>
    <p:extLst>
      <p:ext uri="{BB962C8B-B14F-4D97-AF65-F5344CB8AC3E}">
        <p14:creationId xmlns:p14="http://schemas.microsoft.com/office/powerpoint/2010/main" val="3913071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texas ranger heritage center fredericksburg tx">
            <a:extLst>
              <a:ext uri="{FF2B5EF4-FFF2-40B4-BE49-F238E27FC236}">
                <a16:creationId xmlns="" xmlns:a16="http://schemas.microsoft.com/office/drawing/2014/main" id="{3B863475-3B65-435D-B9E2-C6671A2DE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4764"/>
            <a:ext cx="4579437" cy="305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622052E-470D-43A4-BEF3-726AA1EDE97B}"/>
              </a:ext>
            </a:extLst>
          </p:cNvPr>
          <p:cNvSpPr txBox="1"/>
          <p:nvPr/>
        </p:nvSpPr>
        <p:spPr>
          <a:xfrm>
            <a:off x="2686907" y="5795278"/>
            <a:ext cx="3613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Vereins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Kirche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 Museum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Deutsche Uncialis" panose="0200050302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297A73F-4B40-47CF-A8F3-A0B2C3224B05}"/>
              </a:ext>
            </a:extLst>
          </p:cNvPr>
          <p:cNvSpPr txBox="1"/>
          <p:nvPr/>
        </p:nvSpPr>
        <p:spPr>
          <a:xfrm>
            <a:off x="4805383" y="1245663"/>
            <a:ext cx="471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Texas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Rangers Heritage Center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Deutsche Uncialis" panose="02000503020000020004" pitchFamily="2" charset="0"/>
            </a:endParaRPr>
          </a:p>
        </p:txBody>
      </p:sp>
      <p:pic>
        <p:nvPicPr>
          <p:cNvPr id="7" name="Picture 4" descr="Image result for fort martin scott fredericksburg tx">
            <a:extLst>
              <a:ext uri="{FF2B5EF4-FFF2-40B4-BE49-F238E27FC236}">
                <a16:creationId xmlns="" xmlns:a16="http://schemas.microsoft.com/office/drawing/2014/main" id="{9A5E508C-4359-437F-8E98-82AA83EF3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149" y="2293024"/>
            <a:ext cx="4394498" cy="29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fredericksburg texas">
            <a:extLst>
              <a:ext uri="{FF2B5EF4-FFF2-40B4-BE49-F238E27FC236}">
                <a16:creationId xmlns="" xmlns:a16="http://schemas.microsoft.com/office/drawing/2014/main" id="{C8EA7F70-0E8C-49B3-BF38-94B03714A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08" y="3897053"/>
            <a:ext cx="4224796" cy="281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202CF2-5B5B-46B6-BAAE-0AE4DBF9C6BA}"/>
              </a:ext>
            </a:extLst>
          </p:cNvPr>
          <p:cNvSpPr txBox="1"/>
          <p:nvPr/>
        </p:nvSpPr>
        <p:spPr>
          <a:xfrm>
            <a:off x="292980" y="3910123"/>
            <a:ext cx="370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Fort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Martin Scott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Deutsche Uncialis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05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8F12570-A826-49FD-8E5C-82BD8B85FDBC}"/>
              </a:ext>
            </a:extLst>
          </p:cNvPr>
          <p:cNvSpPr txBox="1"/>
          <p:nvPr/>
        </p:nvSpPr>
        <p:spPr>
          <a:xfrm>
            <a:off x="1346549" y="220602"/>
            <a:ext cx="8785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Optional Wednesday afternoon tour starts with lunch at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Alstadt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 Brewery…</a:t>
            </a:r>
          </a:p>
        </p:txBody>
      </p:sp>
      <p:pic>
        <p:nvPicPr>
          <p:cNvPr id="3" name="Picture 2" descr="Image result for altstadt brewery fredericksburg texas">
            <a:extLst>
              <a:ext uri="{FF2B5EF4-FFF2-40B4-BE49-F238E27FC236}">
                <a16:creationId xmlns="" xmlns:a16="http://schemas.microsoft.com/office/drawing/2014/main" id="{82FE7A87-1C0D-4255-9F1C-712161D28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470" y="1716102"/>
            <a:ext cx="7132314" cy="49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450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763D6E-6B58-42C7-9497-EDDFAC8EC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909" y="325677"/>
            <a:ext cx="7284929" cy="162838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6600CC"/>
                </a:solidFill>
                <a:latin typeface="Deutsche Uncialis" panose="02000503020000020004" pitchFamily="2" charset="0"/>
              </a:rPr>
              <a:t>Followed by an afternoon tour </a:t>
            </a:r>
            <a:br>
              <a:rPr lang="en-US" sz="3600" dirty="0">
                <a:solidFill>
                  <a:srgbClr val="6600CC"/>
                </a:solidFill>
                <a:latin typeface="Deutsche Uncialis" panose="02000503020000020004" pitchFamily="2" charset="0"/>
              </a:rPr>
            </a:br>
            <a:r>
              <a:rPr lang="en-US" sz="3600" dirty="0">
                <a:solidFill>
                  <a:srgbClr val="6600CC"/>
                </a:solidFill>
                <a:latin typeface="Deutsche Uncialis" panose="02000503020000020004" pitchFamily="2" charset="0"/>
              </a:rPr>
              <a:t>of the Texas Wine Country…</a:t>
            </a:r>
            <a:br>
              <a:rPr lang="en-US" sz="3600" dirty="0">
                <a:solidFill>
                  <a:srgbClr val="6600CC"/>
                </a:solidFill>
                <a:latin typeface="Deutsche Uncialis" panose="02000503020000020004" pitchFamily="2" charset="0"/>
              </a:rPr>
            </a:br>
            <a:r>
              <a:rPr lang="en-US" sz="3600" dirty="0">
                <a:latin typeface="Deutsche Uncialis" panose="02000503020000020004" pitchFamily="2" charset="0"/>
              </a:rPr>
              <a:t> </a:t>
            </a:r>
          </a:p>
        </p:txBody>
      </p:sp>
      <p:pic>
        <p:nvPicPr>
          <p:cNvPr id="14338" name="Picture 2" descr="Image result for fredericksburg texas">
            <a:extLst>
              <a:ext uri="{FF2B5EF4-FFF2-40B4-BE49-F238E27FC236}">
                <a16:creationId xmlns="" xmlns:a16="http://schemas.microsoft.com/office/drawing/2014/main" id="{A58F2B8F-678E-42C3-A910-CBDCD66AB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66" y="1691016"/>
            <a:ext cx="6672919" cy="495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267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fredericksburg texas becker vineyard">
            <a:extLst>
              <a:ext uri="{FF2B5EF4-FFF2-40B4-BE49-F238E27FC236}">
                <a16:creationId xmlns="" xmlns:a16="http://schemas.microsoft.com/office/drawing/2014/main" id="{A0B70B6E-5C95-4BFC-B714-8D64DB811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115" y="2108157"/>
            <a:ext cx="4439824" cy="295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fredericksburg texas 4.0 cellars vineyard">
            <a:extLst>
              <a:ext uri="{FF2B5EF4-FFF2-40B4-BE49-F238E27FC236}">
                <a16:creationId xmlns="" xmlns:a16="http://schemas.microsoft.com/office/drawing/2014/main" id="{73E37FBC-C1F0-4068-BE0B-BA94332F1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083" y="3718969"/>
            <a:ext cx="4439824" cy="295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6DDDC75-7C87-4F5D-B175-849FB2D30152}"/>
              </a:ext>
            </a:extLst>
          </p:cNvPr>
          <p:cNvSpPr txBox="1"/>
          <p:nvPr/>
        </p:nvSpPr>
        <p:spPr>
          <a:xfrm>
            <a:off x="4477736" y="0"/>
            <a:ext cx="3487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Deutsche Uncialis" panose="02000503020000020004" pitchFamily="2" charset="0"/>
              </a:rPr>
              <a:t>With stops at</a:t>
            </a:r>
            <a:r>
              <a:rPr lang="en-US" sz="4000" dirty="0">
                <a:solidFill>
                  <a:srgbClr val="7030A0"/>
                </a:solidFill>
                <a:latin typeface="Deutsche Uncialis" panose="02000503020000020004" pitchFamily="2" charset="0"/>
              </a:rPr>
              <a:t> Grape Creek Vineyards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5148DFD-C34A-44B6-8DFB-E27084404C14}"/>
              </a:ext>
            </a:extLst>
          </p:cNvPr>
          <p:cNvSpPr txBox="1"/>
          <p:nvPr/>
        </p:nvSpPr>
        <p:spPr>
          <a:xfrm>
            <a:off x="8388855" y="2088201"/>
            <a:ext cx="23695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Deutsche Uncialis" panose="02000503020000020004" pitchFamily="2" charset="0"/>
              </a:rPr>
              <a:t>Becker </a:t>
            </a:r>
          </a:p>
          <a:p>
            <a:r>
              <a:rPr lang="en-US" sz="4000" dirty="0">
                <a:solidFill>
                  <a:srgbClr val="7030A0"/>
                </a:solidFill>
                <a:latin typeface="Deutsche Uncialis" panose="02000503020000020004" pitchFamily="2" charset="0"/>
              </a:rPr>
              <a:t>Vineyards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CA31F5F-C3FC-4735-AE72-8A989FFCF143}"/>
              </a:ext>
            </a:extLst>
          </p:cNvPr>
          <p:cNvSpPr txBox="1"/>
          <p:nvPr/>
        </p:nvSpPr>
        <p:spPr>
          <a:xfrm>
            <a:off x="5859704" y="5294746"/>
            <a:ext cx="17503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7030A0"/>
                </a:solidFill>
                <a:latin typeface="Deutsche Uncialis" panose="02000503020000020004" pitchFamily="2" charset="0"/>
              </a:rPr>
              <a:t>4.0 Cellars</a:t>
            </a:r>
          </a:p>
        </p:txBody>
      </p:sp>
      <p:pic>
        <p:nvPicPr>
          <p:cNvPr id="1026" name="Picture 2" descr="Image result for grape creek wonery">
            <a:extLst>
              <a:ext uri="{FF2B5EF4-FFF2-40B4-BE49-F238E27FC236}">
                <a16:creationId xmlns="" xmlns:a16="http://schemas.microsoft.com/office/drawing/2014/main" id="{A802CA80-26AF-434F-94D0-F77D3D29A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" y="130882"/>
            <a:ext cx="4311715" cy="287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185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>
            <a:extLst>
              <a:ext uri="{FF2B5EF4-FFF2-40B4-BE49-F238E27FC236}">
                <a16:creationId xmlns="" xmlns:a16="http://schemas.microsoft.com/office/drawing/2014/main" id="{3B7E3316-F54A-44F6-9939-1AD03B3F862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0" y="2438798"/>
            <a:ext cx="769620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="" xmlns:a16="http://schemas.microsoft.com/office/drawing/2014/main" id="{5BB88289-6837-4730-AF67-E570FEC5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90" y="177402"/>
            <a:ext cx="5332987" cy="208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texas bluebonnets">
            <a:extLst>
              <a:ext uri="{FF2B5EF4-FFF2-40B4-BE49-F238E27FC236}">
                <a16:creationId xmlns="" xmlns:a16="http://schemas.microsoft.com/office/drawing/2014/main" id="{2DFBB8BF-B354-4EBD-AE4C-DA65347FF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40" y="3478458"/>
            <a:ext cx="3634937" cy="235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F4F9FD-B7AE-4EAB-B608-44D4A9BAC46A}"/>
              </a:ext>
            </a:extLst>
          </p:cNvPr>
          <p:cNvSpPr txBox="1"/>
          <p:nvPr/>
        </p:nvSpPr>
        <p:spPr>
          <a:xfrm>
            <a:off x="1929235" y="538098"/>
            <a:ext cx="277511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Deutsche Uncialis" panose="02000503020000020004" pitchFamily="2" charset="0"/>
              </a:rPr>
              <a:t>And the </a:t>
            </a:r>
          </a:p>
          <a:p>
            <a:pPr algn="ctr"/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utsche Uncialis" panose="02000503020000020004" pitchFamily="2" charset="0"/>
              </a:rPr>
              <a:t>Wildseed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utsche Uncialis" panose="02000503020000020004" pitchFamily="2" charset="0"/>
              </a:rPr>
              <a:t>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Deutsche Uncialis" panose="02000503020000020004" pitchFamily="2" charset="0"/>
              </a:rPr>
              <a:t>Farm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Deutsche Uncialis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49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texas wine country">
            <a:extLst>
              <a:ext uri="{FF2B5EF4-FFF2-40B4-BE49-F238E27FC236}">
                <a16:creationId xmlns="" xmlns:a16="http://schemas.microsoft.com/office/drawing/2014/main" id="{7B17A5C8-BBD5-4414-B189-845FC8DC2E7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38" y="3735262"/>
            <a:ext cx="7328659" cy="297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Image result for texas wine country">
            <a:extLst>
              <a:ext uri="{FF2B5EF4-FFF2-40B4-BE49-F238E27FC236}">
                <a16:creationId xmlns="" xmlns:a16="http://schemas.microsoft.com/office/drawing/2014/main" id="{194D2802-6E51-4EEB-9948-3EACB9CCA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7" y="147682"/>
            <a:ext cx="6697814" cy="335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18D8F9-D7A3-4031-ACEE-D63C762160CB}"/>
              </a:ext>
            </a:extLst>
          </p:cNvPr>
          <p:cNvSpPr txBox="1"/>
          <p:nvPr/>
        </p:nvSpPr>
        <p:spPr>
          <a:xfrm>
            <a:off x="7762022" y="1158658"/>
            <a:ext cx="3427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Yes, this really is </a:t>
            </a:r>
          </a:p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the Texas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Hill Country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!</a:t>
            </a:r>
          </a:p>
        </p:txBody>
      </p:sp>
      <p:pic>
        <p:nvPicPr>
          <p:cNvPr id="26630" name="Picture 6" descr="Image result for spring weather in texas hill country">
            <a:extLst>
              <a:ext uri="{FF2B5EF4-FFF2-40B4-BE49-F238E27FC236}">
                <a16:creationId xmlns="" xmlns:a16="http://schemas.microsoft.com/office/drawing/2014/main" id="{365ECC8F-95E7-4C06-A3BA-FC46000D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7" y="3735262"/>
            <a:ext cx="4462583" cy="297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714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Image result for fredericksburg restaurants">
            <a:extLst>
              <a:ext uri="{FF2B5EF4-FFF2-40B4-BE49-F238E27FC236}">
                <a16:creationId xmlns="" xmlns:a16="http://schemas.microsoft.com/office/drawing/2014/main" id="{6AE7908F-9971-4A55-8377-F057A8560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6" y="3726246"/>
            <a:ext cx="4469049" cy="298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Image result for fredericksburg restaurants">
            <a:extLst>
              <a:ext uri="{FF2B5EF4-FFF2-40B4-BE49-F238E27FC236}">
                <a16:creationId xmlns="" xmlns:a16="http://schemas.microsoft.com/office/drawing/2014/main" id="{49A44083-E40B-4AEB-8A96-7AC3B529AA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802" name="Picture 10" descr="Image result for fredericksburg restaurants">
            <a:extLst>
              <a:ext uri="{FF2B5EF4-FFF2-40B4-BE49-F238E27FC236}">
                <a16:creationId xmlns="" xmlns:a16="http://schemas.microsoft.com/office/drawing/2014/main" id="{B713BC65-C45B-463C-9F53-25B7A6ACC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25" y="2060344"/>
            <a:ext cx="2683952" cy="166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6" name="Picture 14" descr="Image result for hildas fredericksburg restaurants">
            <a:extLst>
              <a:ext uri="{FF2B5EF4-FFF2-40B4-BE49-F238E27FC236}">
                <a16:creationId xmlns="" xmlns:a16="http://schemas.microsoft.com/office/drawing/2014/main" id="{23E48782-80A9-49CE-A350-5FCDC511C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34" y="148298"/>
            <a:ext cx="2655628" cy="17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fredericksburg texas">
            <a:extLst>
              <a:ext uri="{FF2B5EF4-FFF2-40B4-BE49-F238E27FC236}">
                <a16:creationId xmlns="" xmlns:a16="http://schemas.microsoft.com/office/drawing/2014/main" id="{C71C7245-11EC-4788-A908-F9893AD99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6" y="149627"/>
            <a:ext cx="4167807" cy="278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fredericksburg shopping">
            <a:extLst>
              <a:ext uri="{FF2B5EF4-FFF2-40B4-BE49-F238E27FC236}">
                <a16:creationId xmlns="" xmlns:a16="http://schemas.microsoft.com/office/drawing/2014/main" id="{4B9C5D15-16F3-4F12-A4D3-31AA8A58C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128" y="148298"/>
            <a:ext cx="4172196" cy="278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233206D-6A17-4528-BEE9-7E067B4CB2C4}"/>
              </a:ext>
            </a:extLst>
          </p:cNvPr>
          <p:cNvSpPr txBox="1"/>
          <p:nvPr/>
        </p:nvSpPr>
        <p:spPr>
          <a:xfrm>
            <a:off x="73906" y="3036527"/>
            <a:ext cx="4536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Deutsche Uncialis" panose="02000503020000020004" pitchFamily="2" charset="0"/>
              </a:rPr>
              <a:t>Plenty of places to eat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5EAB89-632D-4D70-9247-7922BCD0DD33}"/>
              </a:ext>
            </a:extLst>
          </p:cNvPr>
          <p:cNvSpPr txBox="1"/>
          <p:nvPr/>
        </p:nvSpPr>
        <p:spPr>
          <a:xfrm>
            <a:off x="8336071" y="3035616"/>
            <a:ext cx="3432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Deutsche Uncialis" panose="02000503020000020004" pitchFamily="2" charset="0"/>
              </a:rPr>
              <a:t>All kinds of food!</a:t>
            </a:r>
          </a:p>
        </p:txBody>
      </p:sp>
      <p:pic>
        <p:nvPicPr>
          <p:cNvPr id="15" name="Picture 16" descr="Image result for fredericksburg bbq">
            <a:extLst>
              <a:ext uri="{FF2B5EF4-FFF2-40B4-BE49-F238E27FC236}">
                <a16:creationId xmlns="" xmlns:a16="http://schemas.microsoft.com/office/drawing/2014/main" id="{663E0B45-B3A0-455C-8BE9-013B6C2C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34" y="4100623"/>
            <a:ext cx="2974149" cy="22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mage result for cabernet grill fredericksburg restaurants">
            <a:extLst>
              <a:ext uri="{FF2B5EF4-FFF2-40B4-BE49-F238E27FC236}">
                <a16:creationId xmlns="" xmlns:a16="http://schemas.microsoft.com/office/drawing/2014/main" id="{2004D3A1-8587-46EF-817A-99E4E4D3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75" y="3726246"/>
            <a:ext cx="4469049" cy="297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485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C1F8A9-F325-4096-AD76-A97749E147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9187" y="365125"/>
            <a:ext cx="963362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WELCOME TO FREDERICKSBURG, TEXAS -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The heart of the Texas hill country</a:t>
            </a:r>
          </a:p>
        </p:txBody>
      </p:sp>
      <p:pic>
        <p:nvPicPr>
          <p:cNvPr id="4" name="Online Media 3" title="Fredericksburg Overview: Visit Fredericksburg">
            <a:hlinkClick r:id="" action="ppaction://media"/>
            <a:extLst>
              <a:ext uri="{FF2B5EF4-FFF2-40B4-BE49-F238E27FC236}">
                <a16:creationId xmlns="" xmlns:a16="http://schemas.microsoft.com/office/drawing/2014/main" id="{8F7280A5-1CE7-4406-83D9-4E9A15BE280A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75522" y="1784633"/>
            <a:ext cx="8240956" cy="46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8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Image result for altstadt brewery fredericksburg texas">
            <a:extLst>
              <a:ext uri="{FF2B5EF4-FFF2-40B4-BE49-F238E27FC236}">
                <a16:creationId xmlns="" xmlns:a16="http://schemas.microsoft.com/office/drawing/2014/main" id="{E56333A6-2EA2-482E-AB6E-4CC83FC9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7" y="2160075"/>
            <a:ext cx="1412691" cy="124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Image result for altstadt brewery fredericksburg texas">
            <a:extLst>
              <a:ext uri="{FF2B5EF4-FFF2-40B4-BE49-F238E27FC236}">
                <a16:creationId xmlns="" xmlns:a16="http://schemas.microsoft.com/office/drawing/2014/main" id="{A444E252-E063-4189-B787-57235F96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24" y="149157"/>
            <a:ext cx="2230403" cy="33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fredericksburg tx beer">
            <a:extLst>
              <a:ext uri="{FF2B5EF4-FFF2-40B4-BE49-F238E27FC236}">
                <a16:creationId xmlns="" xmlns:a16="http://schemas.microsoft.com/office/drawing/2014/main" id="{96510EFD-55E3-44E2-B30B-EB83CFA71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71" y="205926"/>
            <a:ext cx="3567605" cy="24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fredericksburg tx beer">
            <a:extLst>
              <a:ext uri="{FF2B5EF4-FFF2-40B4-BE49-F238E27FC236}">
                <a16:creationId xmlns="" xmlns:a16="http://schemas.microsoft.com/office/drawing/2014/main" id="{7BC64CD1-BA82-4771-B1D2-A9118C1E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33" y="2794459"/>
            <a:ext cx="5225511" cy="39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BECEA3-8831-4AD6-94DE-AE97AC47329E}"/>
              </a:ext>
            </a:extLst>
          </p:cNvPr>
          <p:cNvSpPr txBox="1"/>
          <p:nvPr/>
        </p:nvSpPr>
        <p:spPr>
          <a:xfrm>
            <a:off x="3312060" y="706491"/>
            <a:ext cx="4619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996633"/>
                </a:solidFill>
                <a:latin typeface="Deutsche Uncialis" panose="02000503020000020004" pitchFamily="2" charset="0"/>
              </a:rPr>
              <a:t>Plenty of places to try local beers!</a:t>
            </a:r>
          </a:p>
        </p:txBody>
      </p:sp>
      <p:pic>
        <p:nvPicPr>
          <p:cNvPr id="27658" name="Picture 10" descr="Image result for fredericksburg tx beer garden">
            <a:extLst>
              <a:ext uri="{FF2B5EF4-FFF2-40B4-BE49-F238E27FC236}">
                <a16:creationId xmlns="" xmlns:a16="http://schemas.microsoft.com/office/drawing/2014/main" id="{CD202D04-60FA-478F-B668-031FD999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915" y="4083485"/>
            <a:ext cx="3500475" cy="262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 descr="Image result for fredericksburg tx auslander beer garden">
            <a:extLst>
              <a:ext uri="{FF2B5EF4-FFF2-40B4-BE49-F238E27FC236}">
                <a16:creationId xmlns="" xmlns:a16="http://schemas.microsoft.com/office/drawing/2014/main" id="{DC268295-0854-474D-96CC-F5FB346C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9" y="4089748"/>
            <a:ext cx="2625358" cy="262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444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fredericksburg texas art galleries">
            <a:extLst>
              <a:ext uri="{FF2B5EF4-FFF2-40B4-BE49-F238E27FC236}">
                <a16:creationId xmlns="" xmlns:a16="http://schemas.microsoft.com/office/drawing/2014/main" id="{8AFC9DAB-0176-46BF-8408-63B62036C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12" y="976024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Image result for fredericksburg texas art galleries">
            <a:extLst>
              <a:ext uri="{FF2B5EF4-FFF2-40B4-BE49-F238E27FC236}">
                <a16:creationId xmlns="" xmlns:a16="http://schemas.microsoft.com/office/drawing/2014/main" id="{D36185A2-E3D3-4A71-A22D-CA6E3D914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5" y="3037562"/>
            <a:ext cx="11656266" cy="37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Image result for fredericksburg texas art galleries">
            <a:extLst>
              <a:ext uri="{FF2B5EF4-FFF2-40B4-BE49-F238E27FC236}">
                <a16:creationId xmlns="" xmlns:a16="http://schemas.microsoft.com/office/drawing/2014/main" id="{70AF0A1C-ADFE-4181-93E0-8CCAF92D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35" y="109860"/>
            <a:ext cx="3865166" cy="270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Image result for fredericksburg texas art galleries">
            <a:extLst>
              <a:ext uri="{FF2B5EF4-FFF2-40B4-BE49-F238E27FC236}">
                <a16:creationId xmlns="" xmlns:a16="http://schemas.microsoft.com/office/drawing/2014/main" id="{DB0DA24E-4E74-4B43-84C4-16BA209CD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5" y="221204"/>
            <a:ext cx="3902683" cy="25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A5CEBA0-050E-4045-896F-A79EE5ECF0A3}"/>
              </a:ext>
            </a:extLst>
          </p:cNvPr>
          <p:cNvSpPr txBox="1"/>
          <p:nvPr/>
        </p:nvSpPr>
        <p:spPr>
          <a:xfrm>
            <a:off x="4167618" y="168036"/>
            <a:ext cx="3982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3CCCC"/>
                </a:solidFill>
                <a:latin typeface="Deutsche Uncialis" panose="02000503020000020004" pitchFamily="2" charset="0"/>
              </a:rPr>
              <a:t>Art galleries galore!</a:t>
            </a:r>
          </a:p>
        </p:txBody>
      </p:sp>
    </p:spTree>
    <p:extLst>
      <p:ext uri="{BB962C8B-B14F-4D97-AF65-F5344CB8AC3E}">
        <p14:creationId xmlns:p14="http://schemas.microsoft.com/office/powerpoint/2010/main" val="4278962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Image result for fredericksburg shopping">
            <a:extLst>
              <a:ext uri="{FF2B5EF4-FFF2-40B4-BE49-F238E27FC236}">
                <a16:creationId xmlns="" xmlns:a16="http://schemas.microsoft.com/office/drawing/2014/main" id="{530163D9-091F-44C5-8185-F64DC5DC3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80" y="1672954"/>
            <a:ext cx="3369640" cy="249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Image result for fredericksburg shopping">
            <a:extLst>
              <a:ext uri="{FF2B5EF4-FFF2-40B4-BE49-F238E27FC236}">
                <a16:creationId xmlns="" xmlns:a16="http://schemas.microsoft.com/office/drawing/2014/main" id="{D69C0D5B-0B71-4717-BC4D-92E89DB76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40" y="4350914"/>
            <a:ext cx="4821280" cy="216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redericksburg das peach haus">
            <a:extLst>
              <a:ext uri="{FF2B5EF4-FFF2-40B4-BE49-F238E27FC236}">
                <a16:creationId xmlns="" xmlns:a16="http://schemas.microsoft.com/office/drawing/2014/main" id="{6569EB6E-719A-4A6D-8FD0-3B1BDC0FA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7" y="1396123"/>
            <a:ext cx="3626994" cy="258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Image result for fredericksburg tx chocolate shop">
            <a:extLst>
              <a:ext uri="{FF2B5EF4-FFF2-40B4-BE49-F238E27FC236}">
                <a16:creationId xmlns="" xmlns:a16="http://schemas.microsoft.com/office/drawing/2014/main" id="{B7858E19-869D-4FF0-BB40-E6B388373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48" y="4350914"/>
            <a:ext cx="2440097" cy="24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Image result for fredericksburg tx shops">
            <a:extLst>
              <a:ext uri="{FF2B5EF4-FFF2-40B4-BE49-F238E27FC236}">
                <a16:creationId xmlns="" xmlns:a16="http://schemas.microsoft.com/office/drawing/2014/main" id="{16667D2A-0FE7-4E08-83F8-222570C4A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7" y="4093317"/>
            <a:ext cx="4317543" cy="26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 descr="Related image">
            <a:extLst>
              <a:ext uri="{FF2B5EF4-FFF2-40B4-BE49-F238E27FC236}">
                <a16:creationId xmlns="" xmlns:a16="http://schemas.microsoft.com/office/drawing/2014/main" id="{2C998DF1-7D75-400E-B51A-552911CDC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694" y="66989"/>
            <a:ext cx="2550040" cy="149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Image result for fredericksburg tx shops">
            <a:extLst>
              <a:ext uri="{FF2B5EF4-FFF2-40B4-BE49-F238E27FC236}">
                <a16:creationId xmlns="" xmlns:a16="http://schemas.microsoft.com/office/drawing/2014/main" id="{55B996F1-0109-403C-B6D0-E0A89A4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87" y="1821564"/>
            <a:ext cx="3845490" cy="216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0" name="Picture 20" descr="Image result for fredericksburg tx shops">
            <a:extLst>
              <a:ext uri="{FF2B5EF4-FFF2-40B4-BE49-F238E27FC236}">
                <a16:creationId xmlns="" xmlns:a16="http://schemas.microsoft.com/office/drawing/2014/main" id="{BE9AEEF4-4EE1-4747-9D6C-AAFD07B45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3" y="122853"/>
            <a:ext cx="1746908" cy="116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878956A-4469-4AFF-8748-02258A0A2F1F}"/>
              </a:ext>
            </a:extLst>
          </p:cNvPr>
          <p:cNvSpPr txBox="1"/>
          <p:nvPr/>
        </p:nvSpPr>
        <p:spPr>
          <a:xfrm>
            <a:off x="3558257" y="312217"/>
            <a:ext cx="4674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Shop till you drop!</a:t>
            </a:r>
          </a:p>
        </p:txBody>
      </p:sp>
    </p:spTree>
    <p:extLst>
      <p:ext uri="{BB962C8B-B14F-4D97-AF65-F5344CB8AC3E}">
        <p14:creationId xmlns:p14="http://schemas.microsoft.com/office/powerpoint/2010/main" val="1733214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E360DBC-19B1-4CBF-829C-831BB20A8B9C}"/>
              </a:ext>
            </a:extLst>
          </p:cNvPr>
          <p:cNvSpPr txBox="1"/>
          <p:nvPr/>
        </p:nvSpPr>
        <p:spPr>
          <a:xfrm>
            <a:off x="3881029" y="283789"/>
            <a:ext cx="3121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Deutsche Uncialis" panose="02000503020000020004" pitchFamily="2" charset="0"/>
              </a:rPr>
              <a:t>Area 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Deutsche Uncialis" panose="02000503020000020004" pitchFamily="2" charset="0"/>
              </a:rPr>
              <a:t>Attractions</a:t>
            </a:r>
            <a:endParaRPr lang="en-US" sz="4400" dirty="0">
              <a:solidFill>
                <a:schemeClr val="accent5">
                  <a:lumMod val="75000"/>
                </a:schemeClr>
              </a:solidFill>
              <a:latin typeface="Deutsche Uncialis" panose="02000503020000020004" pitchFamily="2" charset="0"/>
            </a:endParaRPr>
          </a:p>
        </p:txBody>
      </p:sp>
      <p:pic>
        <p:nvPicPr>
          <p:cNvPr id="37890" name="Picture 2" descr="Image result for texas hill country">
            <a:extLst>
              <a:ext uri="{FF2B5EF4-FFF2-40B4-BE49-F238E27FC236}">
                <a16:creationId xmlns="" xmlns:a16="http://schemas.microsoft.com/office/drawing/2014/main" id="{5256F21A-48C4-4EDC-A823-4F048DE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16" y="1165965"/>
            <a:ext cx="10872086" cy="552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31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enchanted rock texas">
            <a:extLst>
              <a:ext uri="{FF2B5EF4-FFF2-40B4-BE49-F238E27FC236}">
                <a16:creationId xmlns="" xmlns:a16="http://schemas.microsoft.com/office/drawing/2014/main" id="{A085731D-92B7-4A22-A379-81BE02747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0" y="1243165"/>
            <a:ext cx="11607399" cy="524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DA6C17-BF31-405F-B7AB-DC0A647183E3}"/>
              </a:ext>
            </a:extLst>
          </p:cNvPr>
          <p:cNvSpPr txBox="1"/>
          <p:nvPr/>
        </p:nvSpPr>
        <p:spPr>
          <a:xfrm>
            <a:off x="1531289" y="365125"/>
            <a:ext cx="6383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Deutsche Uncialis" panose="02000503020000020004" pitchFamily="2" charset="0"/>
              </a:rPr>
              <a:t>Enchanted 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Deutsche Uncialis" panose="02000503020000020004" pitchFamily="2" charset="0"/>
              </a:rPr>
              <a:t>Rock 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Deutsche Uncialis" panose="02000503020000020004" pitchFamily="2" charset="0"/>
              </a:rPr>
              <a:t>S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Deutsche Uncialis" panose="02000503020000020004" pitchFamily="2" charset="0"/>
              </a:rPr>
              <a:t>tate 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Deutsche Uncialis" panose="02000503020000020004" pitchFamily="2" charset="0"/>
              </a:rPr>
              <a:t>N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Deutsche Uncialis" panose="02000503020000020004" pitchFamily="2" charset="0"/>
              </a:rPr>
              <a:t>atural Area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Deutsche Uncialis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8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luckenbach texas">
            <a:extLst>
              <a:ext uri="{FF2B5EF4-FFF2-40B4-BE49-F238E27FC236}">
                <a16:creationId xmlns="" xmlns:a16="http://schemas.microsoft.com/office/drawing/2014/main" id="{6B299C18-ADB2-4BB0-94A7-9BFD0D0EE31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1" y="208245"/>
            <a:ext cx="4565817" cy="303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age result for luckenbach tx">
            <a:extLst>
              <a:ext uri="{FF2B5EF4-FFF2-40B4-BE49-F238E27FC236}">
                <a16:creationId xmlns="" xmlns:a16="http://schemas.microsoft.com/office/drawing/2014/main" id="{C27FCBE8-518A-4B8E-A786-28CC0350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180" y="1629427"/>
            <a:ext cx="5026353" cy="50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Image result for luckenbach tx">
            <a:extLst>
              <a:ext uri="{FF2B5EF4-FFF2-40B4-BE49-F238E27FC236}">
                <a16:creationId xmlns="" xmlns:a16="http://schemas.microsoft.com/office/drawing/2014/main" id="{A7765034-5F7B-44B4-BA22-6C4389F08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1" y="3613804"/>
            <a:ext cx="4565817" cy="30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C7D9991-ADDA-44FB-842B-F080FDFBDB73}"/>
              </a:ext>
            </a:extLst>
          </p:cNvPr>
          <p:cNvSpPr txBox="1"/>
          <p:nvPr/>
        </p:nvSpPr>
        <p:spPr>
          <a:xfrm>
            <a:off x="6058856" y="202220"/>
            <a:ext cx="463299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Deutsche Uncialis" panose="02000503020000020004" pitchFamily="2" charset="0"/>
              </a:rPr>
              <a:t>Luckenbach, 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Deutsche Uncialis" panose="02000503020000020004" pitchFamily="2" charset="0"/>
              </a:rPr>
              <a:t>Texas</a:t>
            </a:r>
          </a:p>
          <a:p>
            <a:pPr algn="ctr"/>
            <a:r>
              <a:rPr lang="en-US" sz="3200" dirty="0">
                <a:latin typeface="Deutsche Uncialis" panose="02000503020000020004" pitchFamily="2" charset="0"/>
              </a:rPr>
              <a:t>Picker circles, shows, and dances!</a:t>
            </a:r>
          </a:p>
        </p:txBody>
      </p:sp>
    </p:spTree>
    <p:extLst>
      <p:ext uri="{BB962C8B-B14F-4D97-AF65-F5344CB8AC3E}">
        <p14:creationId xmlns:p14="http://schemas.microsoft.com/office/powerpoint/2010/main" val="1982943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old no. 9 bat cave">
            <a:extLst>
              <a:ext uri="{FF2B5EF4-FFF2-40B4-BE49-F238E27FC236}">
                <a16:creationId xmlns="" xmlns:a16="http://schemas.microsoft.com/office/drawing/2014/main" id="{602568EA-F80E-4C74-8F84-E68D5C7B9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5" y="3617905"/>
            <a:ext cx="4114079" cy="3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Image result for alamo springs cafe">
            <a:extLst>
              <a:ext uri="{FF2B5EF4-FFF2-40B4-BE49-F238E27FC236}">
                <a16:creationId xmlns="" xmlns:a16="http://schemas.microsoft.com/office/drawing/2014/main" id="{A17F9B9C-AAA0-424B-A5E7-CA8BE701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159" y="3617905"/>
            <a:ext cx="4020855" cy="267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Image result for alamo springs cafe">
            <a:extLst>
              <a:ext uri="{FF2B5EF4-FFF2-40B4-BE49-F238E27FC236}">
                <a16:creationId xmlns="" xmlns:a16="http://schemas.microsoft.com/office/drawing/2014/main" id="{536BCF78-8430-4B9A-AE05-DB59C30F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674" y="2438791"/>
            <a:ext cx="3308310" cy="426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91714BD-33EF-488F-B542-67871B1335BB}"/>
              </a:ext>
            </a:extLst>
          </p:cNvPr>
          <p:cNvSpPr txBox="1"/>
          <p:nvPr/>
        </p:nvSpPr>
        <p:spPr>
          <a:xfrm>
            <a:off x="4918302" y="348702"/>
            <a:ext cx="6636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Deutsche Uncialis" panose="02000503020000020004" pitchFamily="2" charset="0"/>
              </a:rPr>
              <a:t>Old 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Deutsche Uncialis" panose="02000503020000020004" pitchFamily="2" charset="0"/>
              </a:rPr>
              <a:t>No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Deutsche Uncialis" panose="02000503020000020004" pitchFamily="2" charset="0"/>
              </a:rPr>
              <a:t>. 9 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Deutsche Uncialis" panose="02000503020000020004" pitchFamily="2" charset="0"/>
              </a:rPr>
              <a:t>Tunnel State Park </a:t>
            </a:r>
            <a:r>
              <a:rPr lang="en-US" sz="3200" dirty="0">
                <a:latin typeface="Deutsche Uncialis" panose="02000503020000020004" pitchFamily="2" charset="0"/>
              </a:rPr>
              <a:t>bat cave - </a:t>
            </a:r>
            <a:r>
              <a:rPr lang="en-US" sz="2800" dirty="0">
                <a:latin typeface="Deutsche Uncialis" panose="02000503020000020004" pitchFamily="2" charset="0"/>
              </a:rPr>
              <a:t>home to millions of Mexican freetail bats</a:t>
            </a:r>
          </a:p>
          <a:p>
            <a:pPr algn="ctr"/>
            <a:r>
              <a:rPr lang="en-US" sz="2800" dirty="0">
                <a:latin typeface="Deutsche Uncialis" panose="02000503020000020004" pitchFamily="2" charset="0"/>
              </a:rPr>
              <a:t> </a:t>
            </a:r>
          </a:p>
        </p:txBody>
      </p:sp>
      <p:pic>
        <p:nvPicPr>
          <p:cNvPr id="36874" name="Picture 10" descr="Image result for old no. 9 bat cave fredericksburg tx">
            <a:extLst>
              <a:ext uri="{FF2B5EF4-FFF2-40B4-BE49-F238E27FC236}">
                <a16:creationId xmlns="" xmlns:a16="http://schemas.microsoft.com/office/drawing/2014/main" id="{351F427C-B618-4CC9-974E-588EBCA38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6" y="111920"/>
            <a:ext cx="4593961" cy="344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B8409ED-F9D1-4FA1-90A5-D9DA378B4D74}"/>
              </a:ext>
            </a:extLst>
          </p:cNvPr>
          <p:cNvSpPr txBox="1"/>
          <p:nvPr/>
        </p:nvSpPr>
        <p:spPr>
          <a:xfrm>
            <a:off x="4609259" y="2880637"/>
            <a:ext cx="425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Deutsche Uncialis" panose="02000503020000020004" pitchFamily="2" charset="0"/>
              </a:rPr>
              <a:t>nearby - </a:t>
            </a:r>
            <a:r>
              <a:rPr lang="en-US" sz="2400" dirty="0" smtClean="0">
                <a:latin typeface="Deutsche Uncialis" panose="02000503020000020004" pitchFamily="2" charset="0"/>
              </a:rPr>
              <a:t>Alamo Springs Cafe</a:t>
            </a:r>
            <a:endParaRPr lang="en-US" sz="2400" dirty="0">
              <a:latin typeface="Deutsche Uncialis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32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lbj home">
            <a:extLst>
              <a:ext uri="{FF2B5EF4-FFF2-40B4-BE49-F238E27FC236}">
                <a16:creationId xmlns="" xmlns:a16="http://schemas.microsoft.com/office/drawing/2014/main" id="{CFC7FC8F-7392-451D-98A4-2E6448AC9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3" y="184630"/>
            <a:ext cx="5996276" cy="374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 result for lbj home">
            <a:extLst>
              <a:ext uri="{FF2B5EF4-FFF2-40B4-BE49-F238E27FC236}">
                <a16:creationId xmlns="" xmlns:a16="http://schemas.microsoft.com/office/drawing/2014/main" id="{E83DF75A-BB7D-4C22-9895-A4557956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93" y="2349144"/>
            <a:ext cx="4842712" cy="363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Image result for lbj ranch airforce one">
            <a:extLst>
              <a:ext uri="{FF2B5EF4-FFF2-40B4-BE49-F238E27FC236}">
                <a16:creationId xmlns="" xmlns:a16="http://schemas.microsoft.com/office/drawing/2014/main" id="{E1FE613C-B65D-4E9B-8633-9A8C57A6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3" y="4241357"/>
            <a:ext cx="6232187" cy="24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1257338-7763-474A-BA0E-684531013ED8}"/>
              </a:ext>
            </a:extLst>
          </p:cNvPr>
          <p:cNvSpPr txBox="1"/>
          <p:nvPr/>
        </p:nvSpPr>
        <p:spPr>
          <a:xfrm>
            <a:off x="7531707" y="372870"/>
            <a:ext cx="32896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Deutsche Uncialis" panose="02000503020000020004" pitchFamily="2" charset="0"/>
              </a:rPr>
              <a:t>Texas </a:t>
            </a:r>
            <a:r>
              <a:rPr lang="en-US" sz="3600" dirty="0" smtClean="0">
                <a:solidFill>
                  <a:srgbClr val="C00000"/>
                </a:solidFill>
                <a:latin typeface="Deutsche Uncialis" panose="02000503020000020004" pitchFamily="2" charset="0"/>
              </a:rPr>
              <a:t>White House </a:t>
            </a:r>
            <a:r>
              <a:rPr lang="en-US" sz="3600" dirty="0">
                <a:solidFill>
                  <a:srgbClr val="C00000"/>
                </a:solidFill>
                <a:latin typeface="Deutsche Uncialis" panose="02000503020000020004" pitchFamily="2" charset="0"/>
              </a:rPr>
              <a:t>&amp; 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Deutsche Uncialis" panose="02000503020000020004" pitchFamily="2" charset="0"/>
              </a:rPr>
              <a:t>Boyhood home of </a:t>
            </a:r>
            <a:r>
              <a:rPr lang="en-US" sz="3600" dirty="0" err="1" smtClean="0">
                <a:solidFill>
                  <a:srgbClr val="C00000"/>
                </a:solidFill>
                <a:latin typeface="Deutsche Uncialis" panose="02000503020000020004" pitchFamily="2" charset="0"/>
              </a:rPr>
              <a:t>LBJ</a:t>
            </a:r>
            <a:endParaRPr lang="en-US" sz="3600" dirty="0">
              <a:solidFill>
                <a:srgbClr val="C00000"/>
              </a:solidFill>
              <a:latin typeface="Deutsche Uncialis" panose="02000503020000020004" pitchFamily="2" charset="0"/>
            </a:endParaRPr>
          </a:p>
          <a:p>
            <a:pPr algn="ctr"/>
            <a:r>
              <a:rPr lang="en-US" sz="3600" dirty="0">
                <a:latin typeface="Deutsche Uncialis" panose="02000503020000020004" pitchFamily="2" charset="0"/>
              </a:rPr>
              <a:t> </a:t>
            </a:r>
            <a:r>
              <a:rPr lang="en-US" sz="2800" dirty="0">
                <a:latin typeface="Deutsche Uncialis" panose="02000503020000020004" pitchFamily="2" charset="0"/>
              </a:rPr>
              <a:t>in nearby </a:t>
            </a:r>
            <a:r>
              <a:rPr lang="en-US" sz="2800" dirty="0" smtClean="0">
                <a:latin typeface="Deutsche Uncialis" panose="02000503020000020004" pitchFamily="2" charset="0"/>
              </a:rPr>
              <a:t>Johnson City</a:t>
            </a:r>
            <a:endParaRPr lang="en-US" sz="2800" dirty="0">
              <a:latin typeface="Deutsche Uncialis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58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elated image">
            <a:extLst>
              <a:ext uri="{FF2B5EF4-FFF2-40B4-BE49-F238E27FC236}">
                <a16:creationId xmlns="" xmlns:a16="http://schemas.microsoft.com/office/drawing/2014/main" id="{AD9D759F-14D3-4B5A-BDE3-D438C8252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7" y="164469"/>
            <a:ext cx="3315272" cy="213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Image result for garrison brothers distillery">
            <a:extLst>
              <a:ext uri="{FF2B5EF4-FFF2-40B4-BE49-F238E27FC236}">
                <a16:creationId xmlns="" xmlns:a16="http://schemas.microsoft.com/office/drawing/2014/main" id="{E29F8AF2-E087-45C8-B37F-B0332EF3D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867422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Image result for garrison brothers distillery">
            <a:extLst>
              <a:ext uri="{FF2B5EF4-FFF2-40B4-BE49-F238E27FC236}">
                <a16:creationId xmlns="" xmlns:a16="http://schemas.microsoft.com/office/drawing/2014/main" id="{3C474D77-7A2C-41C5-9935-3FE0B3761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906038"/>
            <a:ext cx="4402881" cy="292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Image result for hye texas">
            <a:extLst>
              <a:ext uri="{FF2B5EF4-FFF2-40B4-BE49-F238E27FC236}">
                <a16:creationId xmlns="" xmlns:a16="http://schemas.microsoft.com/office/drawing/2014/main" id="{99BCFB41-463A-4710-AB02-FC29E406B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32" y="164469"/>
            <a:ext cx="2643367" cy="160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4723FCB-D44F-4251-93BB-547BB30309B7}"/>
              </a:ext>
            </a:extLst>
          </p:cNvPr>
          <p:cNvSpPr txBox="1"/>
          <p:nvPr/>
        </p:nvSpPr>
        <p:spPr>
          <a:xfrm>
            <a:off x="4008329" y="63217"/>
            <a:ext cx="54926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Deutsche Uncialis" panose="02000503020000020004" pitchFamily="2" charset="0"/>
              </a:rPr>
              <a:t>Garrison </a:t>
            </a:r>
            <a:r>
              <a:rPr lang="en-US" sz="3600" dirty="0" smtClean="0">
                <a:solidFill>
                  <a:srgbClr val="C00000"/>
                </a:solidFill>
                <a:latin typeface="Deutsche Uncialis" panose="02000503020000020004" pitchFamily="2" charset="0"/>
              </a:rPr>
              <a:t>Brothers Distillery </a:t>
            </a:r>
            <a:endParaRPr lang="en-US" sz="3600" dirty="0">
              <a:solidFill>
                <a:srgbClr val="C00000"/>
              </a:solidFill>
              <a:latin typeface="Deutsche Uncialis" panose="02000503020000020004" pitchFamily="2" charset="0"/>
            </a:endParaRPr>
          </a:p>
          <a:p>
            <a:pPr algn="ctr"/>
            <a:r>
              <a:rPr lang="en-US" sz="2800" dirty="0">
                <a:latin typeface="Deutsche Uncialis" panose="02000503020000020004" pitchFamily="2" charset="0"/>
              </a:rPr>
              <a:t>in nearby </a:t>
            </a:r>
            <a:r>
              <a:rPr lang="en-US" sz="2800" dirty="0" err="1">
                <a:latin typeface="Deutsche Uncialis" panose="02000503020000020004" pitchFamily="2" charset="0"/>
              </a:rPr>
              <a:t>Hye</a:t>
            </a:r>
            <a:r>
              <a:rPr lang="en-US" sz="2800" dirty="0">
                <a:latin typeface="Deutsche Uncialis" panose="02000503020000020004" pitchFamily="2" charset="0"/>
              </a:rPr>
              <a:t>, T</a:t>
            </a:r>
            <a:r>
              <a:rPr lang="en-US" sz="2800" dirty="0" smtClean="0">
                <a:latin typeface="Deutsche Uncialis" panose="02000503020000020004" pitchFamily="2" charset="0"/>
              </a:rPr>
              <a:t>exas</a:t>
            </a:r>
            <a:endParaRPr lang="en-US" sz="2800" dirty="0">
              <a:latin typeface="Deutsche Uncialis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92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2" name="Picture 14" descr="Image result for fredericksburg tx airport">
            <a:extLst>
              <a:ext uri="{FF2B5EF4-FFF2-40B4-BE49-F238E27FC236}">
                <a16:creationId xmlns="" xmlns:a16="http://schemas.microsoft.com/office/drawing/2014/main" id="{01E02756-3856-4C4E-9ED2-0B9CC76F5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136" y="1459447"/>
            <a:ext cx="7339728" cy="449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mage result for grumman tiger airplanes flying">
            <a:extLst>
              <a:ext uri="{FF2B5EF4-FFF2-40B4-BE49-F238E27FC236}">
                <a16:creationId xmlns="" xmlns:a16="http://schemas.microsoft.com/office/drawing/2014/main" id="{4D066F00-D094-4D69-808D-08F8D879F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863" y="1459447"/>
            <a:ext cx="2215422" cy="12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grumman tiger airplanes flying">
            <a:extLst>
              <a:ext uri="{FF2B5EF4-FFF2-40B4-BE49-F238E27FC236}">
                <a16:creationId xmlns="" xmlns:a16="http://schemas.microsoft.com/office/drawing/2014/main" id="{D24BA427-9642-4D30-9766-AC678A26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863" y="4365321"/>
            <a:ext cx="2215658" cy="158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Image result for grumman tiger airplanes flying">
            <a:extLst>
              <a:ext uri="{FF2B5EF4-FFF2-40B4-BE49-F238E27FC236}">
                <a16:creationId xmlns="" xmlns:a16="http://schemas.microsoft.com/office/drawing/2014/main" id="{1BF641C4-7EAF-418A-8571-B7309025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4" y="4609578"/>
            <a:ext cx="2242422" cy="134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grumman tiger airplanes flying">
            <a:extLst>
              <a:ext uri="{FF2B5EF4-FFF2-40B4-BE49-F238E27FC236}">
                <a16:creationId xmlns="" xmlns:a16="http://schemas.microsoft.com/office/drawing/2014/main" id="{339E78FC-ED75-4FC2-8553-65B5BDCE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9" y="1459447"/>
            <a:ext cx="2284157" cy="12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6" name="Picture 18" descr="Related image">
            <a:extLst>
              <a:ext uri="{FF2B5EF4-FFF2-40B4-BE49-F238E27FC236}">
                <a16:creationId xmlns="" xmlns:a16="http://schemas.microsoft.com/office/drawing/2014/main" id="{F93364E1-4C0A-46EE-B5F3-09C8F960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8" y="2915432"/>
            <a:ext cx="2284157" cy="15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grumman cheetah airplanes flying">
            <a:extLst>
              <a:ext uri="{FF2B5EF4-FFF2-40B4-BE49-F238E27FC236}">
                <a16:creationId xmlns="" xmlns:a16="http://schemas.microsoft.com/office/drawing/2014/main" id="{27097C2E-8C01-4686-BB5C-D57E0C8D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863" y="2792110"/>
            <a:ext cx="2215422" cy="136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2DD002-F81B-45ED-8D0D-7FD77B591DE4}"/>
              </a:ext>
            </a:extLst>
          </p:cNvPr>
          <p:cNvSpPr txBox="1"/>
          <p:nvPr/>
        </p:nvSpPr>
        <p:spPr>
          <a:xfrm>
            <a:off x="141978" y="582459"/>
            <a:ext cx="11839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Deutsche Uncialis" panose="02000503020000020004" pitchFamily="2" charset="0"/>
              </a:rPr>
              <a:t>See you in Fredericksburg in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Deutsche Uncialis" panose="02000503020000020004" pitchFamily="2" charset="0"/>
              </a:rPr>
              <a:t>May,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Deutsche Uncialis" panose="02000503020000020004" pitchFamily="2" charset="0"/>
              </a:rPr>
              <a:t>2020!</a:t>
            </a:r>
          </a:p>
        </p:txBody>
      </p:sp>
    </p:spTree>
    <p:extLst>
      <p:ext uri="{BB962C8B-B14F-4D97-AF65-F5344CB8AC3E}">
        <p14:creationId xmlns:p14="http://schemas.microsoft.com/office/powerpoint/2010/main" val="618387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912CD-77E3-447E-9A7B-84FC82BCB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345"/>
            <a:ext cx="10515600" cy="113489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66FF"/>
                </a:solidFill>
                <a:latin typeface="Deutsche Uncialis" panose="02000503020000020004" pitchFamily="2" charset="0"/>
              </a:rPr>
              <a:t>You can get here from there!</a:t>
            </a:r>
          </a:p>
        </p:txBody>
      </p:sp>
      <p:pic>
        <p:nvPicPr>
          <p:cNvPr id="2050" name="Picture 2" descr="Image result for map of texas with fredericksburg">
            <a:extLst>
              <a:ext uri="{FF2B5EF4-FFF2-40B4-BE49-F238E27FC236}">
                <a16:creationId xmlns="" xmlns:a16="http://schemas.microsoft.com/office/drawing/2014/main" id="{0359BC5E-1139-4DFD-88ED-DA92139B89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90" y="1510407"/>
            <a:ext cx="6534286" cy="407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08185E0-AABB-4E44-BA80-75197FD596FC}"/>
              </a:ext>
            </a:extLst>
          </p:cNvPr>
          <p:cNvSpPr txBox="1"/>
          <p:nvPr/>
        </p:nvSpPr>
        <p:spPr>
          <a:xfrm>
            <a:off x="7154324" y="2002696"/>
            <a:ext cx="43069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Deutsche Uncialis" panose="02000503020000020004" pitchFamily="2" charset="0"/>
              </a:rPr>
              <a:t>Fletchair</a:t>
            </a:r>
            <a:r>
              <a:rPr lang="en-US" sz="2400" dirty="0">
                <a:latin typeface="Deutsche Uncialis" panose="02000503020000020004" pitchFamily="2" charset="0"/>
              </a:rPr>
              <a:t>		12 nm</a:t>
            </a:r>
          </a:p>
          <a:p>
            <a:r>
              <a:rPr lang="en-US" sz="2400" dirty="0">
                <a:latin typeface="Deutsche Uncialis" panose="02000503020000020004" pitchFamily="2" charset="0"/>
              </a:rPr>
              <a:t>Brunswick, ME	1601 nm</a:t>
            </a:r>
          </a:p>
          <a:p>
            <a:r>
              <a:rPr lang="en-US" sz="2400" dirty="0">
                <a:latin typeface="Deutsche Uncialis" panose="02000503020000020004" pitchFamily="2" charset="0"/>
              </a:rPr>
              <a:t>Calgary, AB, CA	1420 nm</a:t>
            </a:r>
          </a:p>
          <a:p>
            <a:r>
              <a:rPr lang="en-US" sz="2400" dirty="0">
                <a:latin typeface="Deutsche Uncialis" panose="02000503020000020004" pitchFamily="2" charset="0"/>
              </a:rPr>
              <a:t>Chicago, IL	</a:t>
            </a:r>
            <a:r>
              <a:rPr lang="en-US" sz="2400" dirty="0" smtClean="0">
                <a:latin typeface="Deutsche Uncialis" panose="02000503020000020004" pitchFamily="2" charset="0"/>
              </a:rPr>
              <a:t>882 </a:t>
            </a:r>
            <a:r>
              <a:rPr lang="en-US" sz="2400" dirty="0">
                <a:latin typeface="Deutsche Uncialis" panose="02000503020000020004" pitchFamily="2" charset="0"/>
              </a:rPr>
              <a:t>nm</a:t>
            </a:r>
          </a:p>
          <a:p>
            <a:r>
              <a:rPr lang="en-US" sz="2400" dirty="0">
                <a:latin typeface="Deutsche Uncialis" panose="02000503020000020004" pitchFamily="2" charset="0"/>
              </a:rPr>
              <a:t>Denver, CO	</a:t>
            </a:r>
            <a:r>
              <a:rPr lang="en-US" sz="2400" dirty="0" smtClean="0">
                <a:latin typeface="Deutsche Uncialis" panose="02000503020000020004" pitchFamily="2" charset="0"/>
              </a:rPr>
              <a:t>642 </a:t>
            </a:r>
            <a:r>
              <a:rPr lang="en-US" sz="2400" dirty="0">
                <a:latin typeface="Deutsche Uncialis" panose="02000503020000020004" pitchFamily="2" charset="0"/>
              </a:rPr>
              <a:t>nm</a:t>
            </a:r>
          </a:p>
          <a:p>
            <a:r>
              <a:rPr lang="en-US" sz="2400" dirty="0">
                <a:latin typeface="Deutsche Uncialis" panose="02000503020000020004" pitchFamily="2" charset="0"/>
              </a:rPr>
              <a:t>Los Angeles, CA	1017 nm</a:t>
            </a:r>
          </a:p>
          <a:p>
            <a:r>
              <a:rPr lang="en-US" sz="2400" dirty="0">
                <a:latin typeface="Deutsche Uncialis" panose="02000503020000020004" pitchFamily="2" charset="0"/>
              </a:rPr>
              <a:t>Miami, FL		1023 nm</a:t>
            </a:r>
          </a:p>
          <a:p>
            <a:r>
              <a:rPr lang="en-US" sz="2400" dirty="0">
                <a:latin typeface="Deutsche Uncialis" panose="02000503020000020004" pitchFamily="2" charset="0"/>
              </a:rPr>
              <a:t>Seattle, WA 	</a:t>
            </a:r>
            <a:r>
              <a:rPr lang="en-US" sz="2400" dirty="0" smtClean="0">
                <a:latin typeface="Deutsche Uncialis" panose="02000503020000020004" pitchFamily="2" charset="0"/>
              </a:rPr>
              <a:t>1495 </a:t>
            </a:r>
            <a:r>
              <a:rPr lang="en-US" sz="2400" dirty="0">
                <a:latin typeface="Deutsche Uncialis" panose="02000503020000020004" pitchFamily="2" charset="0"/>
              </a:rPr>
              <a:t>nm</a:t>
            </a:r>
          </a:p>
          <a:p>
            <a:r>
              <a:rPr lang="en-US" sz="2400" dirty="0">
                <a:latin typeface="Deutsche Uncialis" panose="02000503020000020004" pitchFamily="2" charset="0"/>
              </a:rPr>
              <a:t>Washington, DC	1179 nm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4073D2E-2853-4CA5-ACCB-C0412AA8BEB5}"/>
              </a:ext>
            </a:extLst>
          </p:cNvPr>
          <p:cNvSpPr txBox="1"/>
          <p:nvPr/>
        </p:nvSpPr>
        <p:spPr>
          <a:xfrm>
            <a:off x="1152393" y="4709786"/>
            <a:ext cx="70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Deutsche Uncialis" panose="02000503020000020004" pitchFamily="2" charset="0"/>
              </a:rPr>
              <a:t>t82</a:t>
            </a:r>
          </a:p>
        </p:txBody>
      </p:sp>
      <p:sp>
        <p:nvSpPr>
          <p:cNvPr id="5" name="Arrow: Circular 4">
            <a:extLst>
              <a:ext uri="{FF2B5EF4-FFF2-40B4-BE49-F238E27FC236}">
                <a16:creationId xmlns="" xmlns:a16="http://schemas.microsoft.com/office/drawing/2014/main" id="{500F8A61-D21A-4F75-B2CF-D48D2CF48053}"/>
              </a:ext>
            </a:extLst>
          </p:cNvPr>
          <p:cNvSpPr/>
          <p:nvPr/>
        </p:nvSpPr>
        <p:spPr>
          <a:xfrm>
            <a:off x="2486414" y="4258849"/>
            <a:ext cx="995822" cy="974157"/>
          </a:xfrm>
          <a:prstGeom prst="circular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5CC59C-9363-4F21-8054-CB8DEAA53C99}"/>
              </a:ext>
            </a:extLst>
          </p:cNvPr>
          <p:cNvSpPr txBox="1"/>
          <p:nvPr/>
        </p:nvSpPr>
        <p:spPr>
          <a:xfrm>
            <a:off x="1997900" y="4586675"/>
            <a:ext cx="82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Deutsche Uncialis" panose="02000503020000020004" pitchFamily="2" charset="0"/>
              </a:rPr>
              <a:t>t82</a:t>
            </a:r>
          </a:p>
        </p:txBody>
      </p:sp>
    </p:spTree>
    <p:extLst>
      <p:ext uri="{BB962C8B-B14F-4D97-AF65-F5344CB8AC3E}">
        <p14:creationId xmlns:p14="http://schemas.microsoft.com/office/powerpoint/2010/main" val="2115319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EED57C-8D2C-4766-9887-BF1C8B408912}"/>
              </a:ext>
            </a:extLst>
          </p:cNvPr>
          <p:cNvSpPr txBox="1"/>
          <p:nvPr/>
        </p:nvSpPr>
        <p:spPr>
          <a:xfrm>
            <a:off x="7259782" y="645948"/>
            <a:ext cx="419792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accent2">
                    <a:lumMod val="50000"/>
                  </a:schemeClr>
                </a:solidFill>
                <a:latin typeface="Deutsche Uncialis" panose="02000503020000020004" pitchFamily="2" charset="0"/>
              </a:rPr>
              <a:t>Wir freuen uns, Sie in Texas zu sehen!</a:t>
            </a:r>
          </a:p>
          <a:p>
            <a:pPr algn="ctr"/>
            <a:endParaRPr lang="de-DE" sz="1200" dirty="0">
              <a:solidFill>
                <a:schemeClr val="accent2">
                  <a:lumMod val="50000"/>
                </a:schemeClr>
              </a:solidFill>
              <a:latin typeface="Deutsche Uncialis" panose="02000503020000020004" pitchFamily="2" charset="0"/>
            </a:endParaRPr>
          </a:p>
          <a:p>
            <a:pPr algn="ctr"/>
            <a:r>
              <a:rPr lang="de-DE" sz="3200" dirty="0">
                <a:solidFill>
                  <a:schemeClr val="accent2">
                    <a:lumMod val="50000"/>
                  </a:schemeClr>
                </a:solidFill>
                <a:latin typeface="Deutsche Uncialis" panose="02000503020000020004" pitchFamily="2" charset="0"/>
              </a:rPr>
              <a:t> Ihre Tagung ist Gastgeber von Scott, Susan, Bill und Cindy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Deutsche Uncialis" panose="0200050302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897348F-1C96-456B-9618-A7770E63E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3" y="-43841"/>
            <a:ext cx="3354457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8734043-B765-4917-A263-B3C625528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32" y="-43841"/>
            <a:ext cx="3206338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345B81A-581F-4CA9-8B57-6DD7838CE7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10" y="3472842"/>
            <a:ext cx="2747579" cy="27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56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redericksburg texas airport">
            <a:extLst>
              <a:ext uri="{FF2B5EF4-FFF2-40B4-BE49-F238E27FC236}">
                <a16:creationId xmlns="" xmlns:a16="http://schemas.microsoft.com/office/drawing/2014/main" id="{711219DD-4A34-4F34-876C-D25A2148B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3" y="1598074"/>
            <a:ext cx="3281819" cy="24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fredericksburg texas airport">
            <a:extLst>
              <a:ext uri="{FF2B5EF4-FFF2-40B4-BE49-F238E27FC236}">
                <a16:creationId xmlns="" xmlns:a16="http://schemas.microsoft.com/office/drawing/2014/main" id="{8243CABD-0C1A-404D-836C-DA736EA6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25" y="242670"/>
            <a:ext cx="7965824" cy="637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D945EE-E42F-4709-BC1F-0F21F2C8A237}"/>
              </a:ext>
            </a:extLst>
          </p:cNvPr>
          <p:cNvSpPr txBox="1"/>
          <p:nvPr/>
        </p:nvSpPr>
        <p:spPr>
          <a:xfrm>
            <a:off x="1247403" y="242670"/>
            <a:ext cx="1354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993300"/>
                </a:solidFill>
                <a:latin typeface="Deutsche Uncialis" panose="02000503020000020004" pitchFamily="2" charset="0"/>
              </a:rPr>
              <a:t>T82</a:t>
            </a:r>
            <a:endParaRPr lang="en-US" sz="7200" dirty="0">
              <a:solidFill>
                <a:srgbClr val="993300"/>
              </a:solidFill>
              <a:latin typeface="Deutsche Uncialis" panose="0200050302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FEA65F7-428B-466D-AADB-B2FF56D19BDF}"/>
              </a:ext>
            </a:extLst>
          </p:cNvPr>
          <p:cNvSpPr txBox="1"/>
          <p:nvPr/>
        </p:nvSpPr>
        <p:spPr>
          <a:xfrm>
            <a:off x="6425852" y="2185792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Deutsche Uncialis" panose="02000503020000020004" pitchFamily="2" charset="0"/>
              </a:rPr>
              <a:t>Hangar hotel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D37BFE39-5965-46CC-8C24-EA467CDFA3C8}"/>
              </a:ext>
            </a:extLst>
          </p:cNvPr>
          <p:cNvCxnSpPr>
            <a:cxnSpLocks/>
          </p:cNvCxnSpPr>
          <p:nvPr/>
        </p:nvCxnSpPr>
        <p:spPr>
          <a:xfrm>
            <a:off x="8031637" y="2517732"/>
            <a:ext cx="479799" cy="4070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Image result for fredericksburg texas airport">
            <a:extLst>
              <a:ext uri="{FF2B5EF4-FFF2-40B4-BE49-F238E27FC236}">
                <a16:creationId xmlns="" xmlns:a16="http://schemas.microsoft.com/office/drawing/2014/main" id="{82CC9F5A-6477-40D1-B17F-0E50D0DD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58" y="4389368"/>
            <a:ext cx="3037562" cy="227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78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4484F07-DD73-442C-9D00-7BE57FFB1E6F}"/>
              </a:ext>
            </a:extLst>
          </p:cNvPr>
          <p:cNvSpPr txBox="1"/>
          <p:nvPr/>
        </p:nvSpPr>
        <p:spPr>
          <a:xfrm>
            <a:off x="2146781" y="569934"/>
            <a:ext cx="7531229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Deutsche Uncialis" panose="02000503020000020004" pitchFamily="2" charset="0"/>
              </a:rPr>
              <a:t>Airport information</a:t>
            </a:r>
          </a:p>
          <a:p>
            <a:pPr algn="ctr"/>
            <a:endParaRPr lang="en-US" sz="1600" dirty="0">
              <a:latin typeface="Deutsche Uncialis" panose="0200050302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latin typeface="Deutsche Uncialis" panose="02000503020000020004" pitchFamily="2" charset="0"/>
              </a:rPr>
              <a:t>T82 is on the </a:t>
            </a:r>
            <a:r>
              <a:rPr lang="en-US" sz="4800" dirty="0" smtClean="0">
                <a:latin typeface="Deutsche Uncialis" panose="02000503020000020004" pitchFamily="2" charset="0"/>
              </a:rPr>
              <a:t>San </a:t>
            </a:r>
            <a:r>
              <a:rPr lang="en-US" sz="4800" dirty="0">
                <a:latin typeface="Deutsche Uncialis" panose="02000503020000020004" pitchFamily="2" charset="0"/>
              </a:rPr>
              <a:t>Antonio sectional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latin typeface="Deutsche Uncialis" panose="02000503020000020004" pitchFamily="2" charset="0"/>
              </a:rPr>
              <a:t>Non-towered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latin typeface="Deutsche Uncialis" panose="02000503020000020004" pitchFamily="2" charset="0"/>
              </a:rPr>
              <a:t>5,000’ runway with parallel taxiway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latin typeface="Deutsche Uncialis" panose="02000503020000020004" pitchFamily="2" charset="0"/>
              </a:rPr>
              <a:t>1700’ elevation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latin typeface="Deutsche Uncialis" panose="02000503020000020004" pitchFamily="2" charset="0"/>
              </a:rPr>
              <a:t>2 </a:t>
            </a:r>
            <a:r>
              <a:rPr lang="en-US" sz="4800" dirty="0" err="1" smtClean="0">
                <a:latin typeface="Deutsche Uncialis" panose="02000503020000020004" pitchFamily="2" charset="0"/>
              </a:rPr>
              <a:t>RNAV</a:t>
            </a:r>
            <a:r>
              <a:rPr lang="en-US" sz="4800" dirty="0" smtClean="0">
                <a:latin typeface="Deutsche Uncialis" panose="02000503020000020004" pitchFamily="2" charset="0"/>
              </a:rPr>
              <a:t> </a:t>
            </a:r>
            <a:r>
              <a:rPr lang="en-US" sz="4800" dirty="0">
                <a:latin typeface="Deutsche Uncialis" panose="02000503020000020004" pitchFamily="2" charset="0"/>
              </a:rPr>
              <a:t>approaches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latin typeface="Deutsche Uncialis" panose="02000503020000020004" pitchFamily="2" charset="0"/>
              </a:rPr>
              <a:t>1 </a:t>
            </a:r>
            <a:r>
              <a:rPr lang="en-US" sz="4800" dirty="0" err="1" smtClean="0">
                <a:latin typeface="Deutsche Uncialis" panose="02000503020000020004" pitchFamily="2" charset="0"/>
              </a:rPr>
              <a:t>VOR</a:t>
            </a:r>
            <a:r>
              <a:rPr lang="en-US" sz="4800" dirty="0" smtClean="0">
                <a:latin typeface="Deutsche Uncialis" panose="02000503020000020004" pitchFamily="2" charset="0"/>
              </a:rPr>
              <a:t> </a:t>
            </a:r>
            <a:r>
              <a:rPr lang="en-US" sz="4800" dirty="0">
                <a:latin typeface="Deutsche Uncialis" panose="02000503020000020004" pitchFamily="2" charset="0"/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3421861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90533E8D-56F6-4BE3-8ECC-0C146EF04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39" y="129153"/>
            <a:ext cx="8232522" cy="29719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761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Deutsche Uncialis" panose="02000503020000020004" pitchFamily="2" charset="0"/>
                <a:cs typeface="Arial" panose="020B0604020202020204" pitchFamily="34" charset="0"/>
              </a:rPr>
              <a:t>What about the weather?!?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eutsche Uncialis" panose="02000503020000020004" pitchFamily="2" charset="0"/>
                <a:cs typeface="Arial" panose="020B0604020202020204" pitchFamily="34" charset="0"/>
              </a:rPr>
              <a:t>Average Weather in May in Fredericksburg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Deutsche Uncialis" panose="02000503020000020004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Deutsche Uncialis" panose="02000503020000020004" pitchFamily="2" charset="0"/>
              </a:rPr>
              <a:t>Daily high temperatures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505050"/>
                </a:solidFill>
                <a:effectLst/>
                <a:latin typeface="Deutsche Uncialis" panose="02000503020000020004" pitchFamily="2" charset="0"/>
              </a:rPr>
              <a:t> 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Deutsche Uncialis" panose="02000503020000020004" pitchFamily="2" charset="0"/>
              </a:rPr>
              <a:t>81°F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505050"/>
                </a:solidFill>
                <a:effectLst/>
                <a:latin typeface="Deutsche Uncialis" panose="02000503020000020004" pitchFamily="2" charset="0"/>
              </a:rPr>
              <a:t> to 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Deutsche Uncialis" panose="02000503020000020004" pitchFamily="2" charset="0"/>
              </a:rPr>
              <a:t>86°F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505050"/>
                </a:solidFill>
                <a:effectLst/>
                <a:latin typeface="Deutsche Uncialis" panose="02000503020000020004" pitchFamily="2" charset="0"/>
              </a:rPr>
              <a:t> (27-30C)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505050"/>
                </a:solidFill>
                <a:effectLst/>
                <a:latin typeface="Deutsche Uncialis" panose="02000503020000020004" pitchFamily="2" charset="0"/>
              </a:rPr>
              <a:t>rarely falling below 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Deutsche Uncialis" panose="02000503020000020004" pitchFamily="2" charset="0"/>
              </a:rPr>
              <a:t>73°F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505050"/>
                </a:solidFill>
                <a:effectLst/>
                <a:latin typeface="Deutsche Uncialis" panose="02000503020000020004" pitchFamily="2" charset="0"/>
              </a:rPr>
              <a:t>  or exceeding 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Deutsche Uncialis" panose="02000503020000020004" pitchFamily="2" charset="0"/>
              </a:rPr>
              <a:t>92°F</a:t>
            </a:r>
            <a:r>
              <a:rPr lang="en-US" altLang="en-US" sz="2800" dirty="0">
                <a:solidFill>
                  <a:srgbClr val="505050"/>
                </a:solidFill>
                <a:latin typeface="Deutsche Uncialis" panose="02000503020000020004" pitchFamily="2" charset="0"/>
              </a:rPr>
              <a:t> (23-33C)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Deutsche Uncialis" panose="02000503020000020004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Deutsche Uncialis" panose="02000503020000020004" pitchFamily="2" charset="0"/>
              </a:rPr>
              <a:t>Daily low temperatures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505050"/>
                </a:solidFill>
                <a:effectLst/>
                <a:latin typeface="Deutsche Uncialis" panose="02000503020000020004" pitchFamily="2" charset="0"/>
              </a:rPr>
              <a:t> 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Deutsche Uncialis" panose="02000503020000020004" pitchFamily="2" charset="0"/>
              </a:rPr>
              <a:t>59°F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505050"/>
                </a:solidFill>
                <a:effectLst/>
                <a:latin typeface="Deutsche Uncialis" panose="02000503020000020004" pitchFamily="2" charset="0"/>
              </a:rPr>
              <a:t> to 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Deutsche Uncialis" panose="02000503020000020004" pitchFamily="2" charset="0"/>
              </a:rPr>
              <a:t>66°F</a:t>
            </a:r>
            <a:r>
              <a:rPr lang="en-US" altLang="en-US" sz="2800" dirty="0">
                <a:solidFill>
                  <a:srgbClr val="505050"/>
                </a:solidFill>
                <a:latin typeface="Deutsche Uncialis" panose="02000503020000020004" pitchFamily="2" charset="0"/>
              </a:rPr>
              <a:t> (15-19C)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505050"/>
                </a:solidFill>
                <a:effectLst/>
                <a:latin typeface="Deutsche Uncialis" panose="02000503020000020004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505050"/>
                </a:solidFill>
                <a:effectLst/>
                <a:latin typeface="Deutsche Uncialis" panose="02000503020000020004" pitchFamily="2" charset="0"/>
              </a:rPr>
              <a:t>rarely falling below 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Deutsche Uncialis" panose="02000503020000020004" pitchFamily="2" charset="0"/>
              </a:rPr>
              <a:t>48°F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505050"/>
                </a:solidFill>
                <a:effectLst/>
                <a:latin typeface="Deutsche Uncialis" panose="02000503020000020004" pitchFamily="2" charset="0"/>
              </a:rPr>
              <a:t>  or exceeding 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Deutsche Uncialis" panose="02000503020000020004" pitchFamily="2" charset="0"/>
              </a:rPr>
              <a:t>72°F</a:t>
            </a:r>
            <a:r>
              <a:rPr lang="en-US" altLang="en-US" sz="2800" dirty="0">
                <a:solidFill>
                  <a:srgbClr val="505050"/>
                </a:solidFill>
                <a:latin typeface="Deutsche Uncialis" panose="02000503020000020004" pitchFamily="2" charset="0"/>
              </a:rPr>
              <a:t> 9-22C)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Deutsche Uncialis" panose="02000503020000020004" pitchFamily="2" charset="0"/>
            </a:endParaRPr>
          </a:p>
        </p:txBody>
      </p:sp>
      <p:pic>
        <p:nvPicPr>
          <p:cNvPr id="40962" name="Picture 2" descr="Related image">
            <a:extLst>
              <a:ext uri="{FF2B5EF4-FFF2-40B4-BE49-F238E27FC236}">
                <a16:creationId xmlns="" xmlns:a16="http://schemas.microsoft.com/office/drawing/2014/main" id="{EE7C69B1-7DDE-4354-8A2A-47148686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0" y="3060904"/>
            <a:ext cx="4573042" cy="355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Image result for sunshine and sky">
            <a:extLst>
              <a:ext uri="{FF2B5EF4-FFF2-40B4-BE49-F238E27FC236}">
                <a16:creationId xmlns="" xmlns:a16="http://schemas.microsoft.com/office/drawing/2014/main" id="{669A8496-801B-416C-A863-617A4A87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391" y="3081004"/>
            <a:ext cx="5630240" cy="351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430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redericksburg texas airport">
            <a:extLst>
              <a:ext uri="{FF2B5EF4-FFF2-40B4-BE49-F238E27FC236}">
                <a16:creationId xmlns="" xmlns:a16="http://schemas.microsoft.com/office/drawing/2014/main" id="{80F97AE7-38E0-41FA-9F53-9C13DC9A784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82" y="1824294"/>
            <a:ext cx="8590436" cy="491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A5F148-BAEE-45D6-A087-F2F9C958E1E9}"/>
              </a:ext>
            </a:extLst>
          </p:cNvPr>
          <p:cNvSpPr txBox="1"/>
          <p:nvPr/>
        </p:nvSpPr>
        <p:spPr>
          <a:xfrm>
            <a:off x="4426312" y="131523"/>
            <a:ext cx="333937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Deutsche Uncialis" panose="02000503020000020004" pitchFamily="2" charset="0"/>
              </a:rPr>
              <a:t>Convention </a:t>
            </a:r>
            <a:r>
              <a:rPr lang="en-US" sz="4400" dirty="0" smtClean="0">
                <a:latin typeface="Deutsche Uncialis" panose="02000503020000020004" pitchFamily="2" charset="0"/>
              </a:rPr>
              <a:t>Hotel</a:t>
            </a:r>
            <a:endParaRPr lang="en-US" sz="4400" dirty="0">
              <a:latin typeface="Deutsche Uncialis" panose="02000503020000020004" pitchFamily="2" charset="0"/>
            </a:endParaRPr>
          </a:p>
          <a:p>
            <a:pPr algn="ctr"/>
            <a:r>
              <a:rPr lang="en-US" sz="6000" dirty="0">
                <a:solidFill>
                  <a:srgbClr val="0070C0"/>
                </a:solidFill>
                <a:latin typeface="Deutsche Uncialis" panose="02000503020000020004" pitchFamily="2" charset="0"/>
              </a:rPr>
              <a:t>Hangar </a:t>
            </a:r>
            <a:r>
              <a:rPr lang="en-US" sz="6000" dirty="0" smtClean="0">
                <a:solidFill>
                  <a:srgbClr val="0070C0"/>
                </a:solidFill>
                <a:latin typeface="Deutsche Uncialis" panose="02000503020000020004" pitchFamily="2" charset="0"/>
              </a:rPr>
              <a:t>Hotel</a:t>
            </a:r>
            <a:endParaRPr lang="en-US" sz="6000" dirty="0">
              <a:solidFill>
                <a:srgbClr val="0070C0"/>
              </a:solidFill>
              <a:latin typeface="Deutsche Uncialis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2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Image result for airport diner fredericksburg">
            <a:extLst>
              <a:ext uri="{FF2B5EF4-FFF2-40B4-BE49-F238E27FC236}">
                <a16:creationId xmlns="" xmlns:a16="http://schemas.microsoft.com/office/drawing/2014/main" id="{F1BD4D4E-7042-48D6-807E-F63BB93E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72" y="474424"/>
            <a:ext cx="9413049" cy="624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airport diner fredericksburg">
            <a:extLst>
              <a:ext uri="{FF2B5EF4-FFF2-40B4-BE49-F238E27FC236}">
                <a16:creationId xmlns="" xmlns:a16="http://schemas.microsoft.com/office/drawing/2014/main" id="{95DDEC27-918A-4F49-807E-04A50598C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1" y="134184"/>
            <a:ext cx="2237722" cy="22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52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Gillespie County Airport: Visit Fredericksburg">
            <a:hlinkClick r:id="" action="ppaction://media"/>
            <a:extLst>
              <a:ext uri="{FF2B5EF4-FFF2-40B4-BE49-F238E27FC236}">
                <a16:creationId xmlns="" xmlns:a16="http://schemas.microsoft.com/office/drawing/2014/main" id="{80DB5D47-D9B1-44B7-B6D7-7CC11DEEEC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4838" y="573709"/>
            <a:ext cx="9991844" cy="56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7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271</Words>
  <Application>Microsoft Office PowerPoint</Application>
  <PresentationFormat>Widescreen</PresentationFormat>
  <Paragraphs>76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Deutsche Uncialis</vt:lpstr>
      <vt:lpstr>Office Theme</vt:lpstr>
      <vt:lpstr>PowerPoint Presentation</vt:lpstr>
      <vt:lpstr>WELCOME TO FREDERICKSBURG, TEXAS - The heart of the Texas hill country</vt:lpstr>
      <vt:lpstr>You can get here from there!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Do, Places to Go, People to See in the Texas Hill Country!</vt:lpstr>
      <vt:lpstr>PowerPoint Presentation</vt:lpstr>
      <vt:lpstr>PowerPoint Presentation</vt:lpstr>
      <vt:lpstr>PowerPoint Presentation</vt:lpstr>
      <vt:lpstr>Followed by an afternoon tour  of the Texas Wine Country…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Dollar</dc:creator>
  <cp:lastModifiedBy>D M</cp:lastModifiedBy>
  <cp:revision>47</cp:revision>
  <cp:lastPrinted>2019-09-26T16:36:44Z</cp:lastPrinted>
  <dcterms:created xsi:type="dcterms:W3CDTF">2019-08-15T21:14:23Z</dcterms:created>
  <dcterms:modified xsi:type="dcterms:W3CDTF">2019-10-06T17:15:08Z</dcterms:modified>
</cp:coreProperties>
</file>